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3"/>
  </p:handoutMasterIdLst>
  <p:sldIdLst>
    <p:sldId id="416" r:id="rId2"/>
    <p:sldId id="441" r:id="rId3"/>
    <p:sldId id="442" r:id="rId4"/>
    <p:sldId id="443" r:id="rId5"/>
    <p:sldId id="433" r:id="rId6"/>
    <p:sldId id="419" r:id="rId7"/>
    <p:sldId id="420" r:id="rId8"/>
    <p:sldId id="421" r:id="rId9"/>
    <p:sldId id="422" r:id="rId10"/>
    <p:sldId id="423" r:id="rId11"/>
    <p:sldId id="434" r:id="rId12"/>
    <p:sldId id="435" r:id="rId13"/>
    <p:sldId id="436" r:id="rId14"/>
    <p:sldId id="425" r:id="rId15"/>
    <p:sldId id="426" r:id="rId16"/>
    <p:sldId id="427" r:id="rId17"/>
    <p:sldId id="428" r:id="rId18"/>
    <p:sldId id="429" r:id="rId19"/>
    <p:sldId id="430" r:id="rId20"/>
    <p:sldId id="438" r:id="rId21"/>
    <p:sldId id="439" r:id="rId2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2144"/>
  </p:normalViewPr>
  <p:slideViewPr>
    <p:cSldViewPr snapToGrid="0" snapToObjects="1">
      <p:cViewPr varScale="1">
        <p:scale>
          <a:sx n="71" d="100"/>
          <a:sy n="71" d="100"/>
        </p:scale>
        <p:origin x="-110" y="-1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C868CBE2-C9DE-467E-9320-51B9AD45D7D0}" type="datetimeFigureOut">
              <a:rPr lang="en-US" smtClean="0"/>
              <a:t>8/12/2019</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06E3197-020F-42BF-A0F7-9A159ECE481E}" type="slidenum">
              <a:rPr lang="en-US" smtClean="0"/>
              <a:t>‹#›</a:t>
            </a:fld>
            <a:endParaRPr lang="en-US"/>
          </a:p>
        </p:txBody>
      </p:sp>
    </p:spTree>
    <p:extLst>
      <p:ext uri="{BB962C8B-B14F-4D97-AF65-F5344CB8AC3E}">
        <p14:creationId xmlns:p14="http://schemas.microsoft.com/office/powerpoint/2010/main" val="5417395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BC1C8-74F3-EE40-9885-B2D1886F10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C9BE85F-90D5-3B4E-B226-B03D10BC6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CD25B31-A8D0-D048-B8F1-D3C3A45A75F7}"/>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54D07642-523B-E240-B88B-5D1AF58DB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0AC73E-7C4C-CA44-8E58-EB3244EE670C}"/>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4821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B8B264-22AB-6F4C-95D9-AA4DC29502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273272-BC65-5C4E-A777-0DD1E29D4D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F4E5BA-24B4-CA4F-80DF-7CCCEB7A90A7}"/>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56EC8155-3496-734C-BA59-343F377DD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6EC78B-3FB0-0D4B-8B4E-6DB133B01286}"/>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34765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DA998CA-F34A-0343-AE19-6F740B47B7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D7E1A28-88E2-804F-8775-5831FD71F1C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16DCB3-0063-4F44-8AD3-DB6E9D32DB4B}"/>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6B5A4E42-F539-8842-8F8E-749557C4E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C611FA-0DA8-FD48-B54E-317A9CD124E1}"/>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50077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94DC2-E23F-9240-A852-2B10518DBE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34785B3-3A5D-B341-B087-60BE0FFBC4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E4B177-A2FC-DE4B-BEEB-CD27FC3E0762}"/>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FAFCD53C-8092-3F4F-B31B-31D9611AA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3F7B6FD-402F-584E-84B5-A5D200C212F8}"/>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15421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13789D-6F50-F94C-BC66-0481DD4077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2168DE4-D4C8-3C4F-9CD4-3CCC764BB9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D73D637-77A5-494A-BB6C-611F3BC0542D}"/>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DC5F607D-8038-C94E-A14E-DB7A040F6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46642CD-BE38-494C-88B9-4FF028DB1D78}"/>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324322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87FF8D-E645-254D-9B65-90846089D6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57A8212-BA0D-1E45-9209-0F33EBCDCC8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B1C2357-1352-EF48-A833-1ADEC0C717D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C57EAAD-B1C0-0347-8CC5-BA66203213C4}"/>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6" name="Footer Placeholder 5">
            <a:extLst>
              <a:ext uri="{FF2B5EF4-FFF2-40B4-BE49-F238E27FC236}">
                <a16:creationId xmlns:a16="http://schemas.microsoft.com/office/drawing/2014/main" xmlns="" id="{8443CCD8-E24C-3542-AB2F-D2B49EB4C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BEED87-D7BA-6A44-9783-204F9046D2FD}"/>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88551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D391FD-F7F7-5B41-8B66-F42EAFDFC1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54E0EFA-C2C3-D74B-A702-F5A0653328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8D1B927-FBE4-7A4D-9B18-12832B6027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E5EDAEE-7263-5B48-B72C-EB4C13C211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D309C26-EF48-364B-B8E5-F7C90090B5C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BE056A9-2ABA-DB48-AFDA-C03A24F5E41E}"/>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8" name="Footer Placeholder 7">
            <a:extLst>
              <a:ext uri="{FF2B5EF4-FFF2-40B4-BE49-F238E27FC236}">
                <a16:creationId xmlns:a16="http://schemas.microsoft.com/office/drawing/2014/main" xmlns="" id="{F4E3455E-E561-EB4B-AFAA-AAC7A6A328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6ADE641-E8C6-4F4B-B811-3F0744E8EFA3}"/>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690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A0603D-A440-544E-85E5-8D4878B9C9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F286717-6611-5344-9DBA-80E5AEC4A915}"/>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4" name="Footer Placeholder 3">
            <a:extLst>
              <a:ext uri="{FF2B5EF4-FFF2-40B4-BE49-F238E27FC236}">
                <a16:creationId xmlns:a16="http://schemas.microsoft.com/office/drawing/2014/main" xmlns="" id="{2035C7AD-1581-7547-9E85-1A7147BB46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AA00B1C-2F7F-9B46-A854-B4E05CE7F93F}"/>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371402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4CD1DD4-0B3E-C547-B8C0-F7E098ADC244}"/>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3" name="Footer Placeholder 2">
            <a:extLst>
              <a:ext uri="{FF2B5EF4-FFF2-40B4-BE49-F238E27FC236}">
                <a16:creationId xmlns:a16="http://schemas.microsoft.com/office/drawing/2014/main" xmlns="" id="{8A74151C-738C-8743-9D63-842091CC55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4FEF5877-EB81-9844-B2C6-74F7D1DFC7E9}"/>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35187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DEDD57-96AA-FB4D-B266-172CE32B6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39D3020-0ACD-8C41-B6C6-633FF0032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998B885-9802-D740-B254-2C272816D1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0C36A21-5591-5B4E-99C6-3D5B44DCD6CB}"/>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6" name="Footer Placeholder 5">
            <a:extLst>
              <a:ext uri="{FF2B5EF4-FFF2-40B4-BE49-F238E27FC236}">
                <a16:creationId xmlns:a16="http://schemas.microsoft.com/office/drawing/2014/main" xmlns="" id="{60B8CE51-48D1-634D-91CF-754BBE5A96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CA756BE-2CD6-D342-B623-FADDB4347DD7}"/>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2487309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2F3CFD-2601-C041-A1E9-21203CE8C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8FC8AE6-3EA8-6F41-BF91-10B680BAD9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0A5D372-B636-8B4D-8775-F5F8FCC669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2C3FBFD-199C-E240-905E-D3E95869CF1D}"/>
              </a:ext>
            </a:extLst>
          </p:cNvPr>
          <p:cNvSpPr>
            <a:spLocks noGrp="1"/>
          </p:cNvSpPr>
          <p:nvPr>
            <p:ph type="dt" sz="half" idx="10"/>
          </p:nvPr>
        </p:nvSpPr>
        <p:spPr/>
        <p:txBody>
          <a:bodyPr/>
          <a:lstStyle/>
          <a:p>
            <a:fld id="{BFEB840F-E540-4740-970E-18D05F53DF48}" type="datetimeFigureOut">
              <a:rPr lang="en-US" smtClean="0"/>
              <a:t>8/12/2019</a:t>
            </a:fld>
            <a:endParaRPr lang="en-US"/>
          </a:p>
        </p:txBody>
      </p:sp>
      <p:sp>
        <p:nvSpPr>
          <p:cNvPr id="6" name="Footer Placeholder 5">
            <a:extLst>
              <a:ext uri="{FF2B5EF4-FFF2-40B4-BE49-F238E27FC236}">
                <a16:creationId xmlns:a16="http://schemas.microsoft.com/office/drawing/2014/main" xmlns="" id="{E0093B8C-3397-CB47-AB86-EE5A636A24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B07642E-ACA0-5D48-A831-C23C4AD64A09}"/>
              </a:ext>
            </a:extLst>
          </p:cNvPr>
          <p:cNvSpPr>
            <a:spLocks noGrp="1"/>
          </p:cNvSpPr>
          <p:nvPr>
            <p:ph type="sldNum" sz="quarter" idx="12"/>
          </p:nvPr>
        </p:nvSpPr>
        <p:spPr/>
        <p:txBody>
          <a:bodyPr/>
          <a:lstStyle/>
          <a:p>
            <a:fld id="{FBA0BE19-219D-0243-86D0-DA392F90080D}" type="slidenum">
              <a:rPr lang="en-US" smtClean="0"/>
              <a:t>‹#›</a:t>
            </a:fld>
            <a:endParaRPr lang="en-US"/>
          </a:p>
        </p:txBody>
      </p:sp>
    </p:spTree>
    <p:extLst>
      <p:ext uri="{BB962C8B-B14F-4D97-AF65-F5344CB8AC3E}">
        <p14:creationId xmlns:p14="http://schemas.microsoft.com/office/powerpoint/2010/main" val="3061635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0C77C88-2A8F-8E48-A607-02D8D5599A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DCA1033-06F4-9547-A637-138BC465B6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35EB56F-BF3D-3148-9349-6D0FE4A98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B840F-E540-4740-970E-18D05F53DF48}" type="datetimeFigureOut">
              <a:rPr lang="en-US" smtClean="0"/>
              <a:t>8/12/2019</a:t>
            </a:fld>
            <a:endParaRPr lang="en-US"/>
          </a:p>
        </p:txBody>
      </p:sp>
      <p:sp>
        <p:nvSpPr>
          <p:cNvPr id="5" name="Footer Placeholder 4">
            <a:extLst>
              <a:ext uri="{FF2B5EF4-FFF2-40B4-BE49-F238E27FC236}">
                <a16:creationId xmlns:a16="http://schemas.microsoft.com/office/drawing/2014/main" xmlns="" id="{D347B4B2-2B60-6846-887F-46ADBF0707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CDC51FF-D4D8-0948-887D-017DCB7000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0BE19-219D-0243-86D0-DA392F90080D}" type="slidenum">
              <a:rPr lang="en-US" smtClean="0"/>
              <a:t>‹#›</a:t>
            </a:fld>
            <a:endParaRPr lang="en-US"/>
          </a:p>
        </p:txBody>
      </p:sp>
    </p:spTree>
    <p:extLst>
      <p:ext uri="{BB962C8B-B14F-4D97-AF65-F5344CB8AC3E}">
        <p14:creationId xmlns:p14="http://schemas.microsoft.com/office/powerpoint/2010/main" val="173608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EB68C7-CDEC-384B-8790-2FB4A8FDDD3A}"/>
              </a:ext>
            </a:extLst>
          </p:cNvPr>
          <p:cNvSpPr>
            <a:spLocks noGrp="1"/>
          </p:cNvSpPr>
          <p:nvPr>
            <p:ph type="ctrTitle"/>
          </p:nvPr>
        </p:nvSpPr>
        <p:spPr/>
        <p:txBody>
          <a:bodyPr/>
          <a:lstStyle/>
          <a:p>
            <a:pPr>
              <a:defRPr/>
            </a:pPr>
            <a:r>
              <a:rPr lang="en-US" b="1" dirty="0">
                <a:solidFill>
                  <a:schemeClr val="accent1">
                    <a:lumMod val="75000"/>
                  </a:schemeClr>
                </a:solidFill>
                <a:latin typeface="Papyrus" panose="03070502060502030205" pitchFamily="66" charset="0"/>
              </a:rPr>
              <a:t>Weather Tools	</a:t>
            </a:r>
            <a:endParaRPr lang="en-US" b="1" dirty="0">
              <a:solidFill>
                <a:schemeClr val="accent1">
                  <a:lumMod val="75000"/>
                </a:schemeClr>
              </a:solidFill>
            </a:endParaRPr>
          </a:p>
        </p:txBody>
      </p:sp>
      <p:sp>
        <p:nvSpPr>
          <p:cNvPr id="23554" name="Subtitle 2">
            <a:extLst>
              <a:ext uri="{FF2B5EF4-FFF2-40B4-BE49-F238E27FC236}">
                <a16:creationId xmlns:a16="http://schemas.microsoft.com/office/drawing/2014/main" xmlns="" id="{D27F268D-30E7-1B4B-801C-2DF811C06162}"/>
              </a:ext>
            </a:extLst>
          </p:cNvPr>
          <p:cNvSpPr>
            <a:spLocks noGrp="1" noChangeArrowheads="1"/>
          </p:cNvSpPr>
          <p:nvPr>
            <p:ph type="subTitle" idx="1"/>
          </p:nvPr>
        </p:nvSpPr>
        <p:spPr/>
        <p:txBody>
          <a:bodyPr/>
          <a:lstStyle/>
          <a:p>
            <a:pPr eaLnBrk="1" hangingPunct="1"/>
            <a:r>
              <a:rPr lang="en-US" altLang="en-US" dirty="0">
                <a:latin typeface="Papyrus" panose="020B0602040200020303" pitchFamily="34" charset="77"/>
              </a:rPr>
              <a:t>Brought to you by:</a:t>
            </a:r>
          </a:p>
          <a:p>
            <a:pPr eaLnBrk="1" hangingPunct="1"/>
            <a:r>
              <a:rPr lang="en-US" altLang="en-US" dirty="0">
                <a:latin typeface="Papyrus" panose="020B0602040200020303" pitchFamily="34" charset="77"/>
              </a:rPr>
              <a:t>Ms. Graham </a:t>
            </a:r>
            <a:endParaRPr lang="en-US" altLang="en-US" dirty="0"/>
          </a:p>
          <a:p>
            <a:r>
              <a:rPr lang="en-US" altLang="en-US" dirty="0" smtClean="0"/>
              <a:t>8-12-19 </a:t>
            </a:r>
            <a:r>
              <a:rPr lang="en-US" altLang="en-US" dirty="0"/>
              <a:t>to </a:t>
            </a:r>
            <a:r>
              <a:rPr lang="en-US" altLang="en-US" dirty="0" smtClean="0"/>
              <a:t>8-16-19</a:t>
            </a:r>
            <a:endParaRPr lang="en-US" altLang="en-US" dirty="0"/>
          </a:p>
        </p:txBody>
      </p:sp>
    </p:spTree>
    <p:extLst>
      <p:ext uri="{BB962C8B-B14F-4D97-AF65-F5344CB8AC3E}">
        <p14:creationId xmlns:p14="http://schemas.microsoft.com/office/powerpoint/2010/main" val="1533151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xmlns="" id="{5DD93C63-33AB-BC4C-8912-0BE7D7C06C70}"/>
              </a:ext>
            </a:extLst>
          </p:cNvPr>
          <p:cNvSpPr>
            <a:spLocks noGrp="1" noChangeArrowheads="1"/>
          </p:cNvSpPr>
          <p:nvPr>
            <p:ph type="title"/>
          </p:nvPr>
        </p:nvSpPr>
        <p:spPr/>
        <p:txBody>
          <a:bodyPr/>
          <a:lstStyle/>
          <a:p>
            <a:r>
              <a:rPr lang="en-US" altLang="en-US">
                <a:solidFill>
                  <a:srgbClr val="C00000"/>
                </a:solidFill>
              </a:rPr>
              <a:t>Rain Gauge</a:t>
            </a:r>
          </a:p>
        </p:txBody>
      </p:sp>
      <p:sp>
        <p:nvSpPr>
          <p:cNvPr id="32770" name="Content Placeholder 2">
            <a:extLst>
              <a:ext uri="{FF2B5EF4-FFF2-40B4-BE49-F238E27FC236}">
                <a16:creationId xmlns:a16="http://schemas.microsoft.com/office/drawing/2014/main" xmlns="" id="{135D03C0-2539-E64C-8569-C3C123AE9376}"/>
              </a:ext>
            </a:extLst>
          </p:cNvPr>
          <p:cNvSpPr>
            <a:spLocks noGrp="1" noChangeArrowheads="1"/>
          </p:cNvSpPr>
          <p:nvPr>
            <p:ph idx="1"/>
          </p:nvPr>
        </p:nvSpPr>
        <p:spPr/>
        <p:txBody>
          <a:bodyPr/>
          <a:lstStyle/>
          <a:p>
            <a:pPr eaLnBrk="1" hangingPunct="1"/>
            <a:r>
              <a:rPr lang="en-US" altLang="en-US" dirty="0">
                <a:latin typeface="Bell MT" panose="02020503060305020303" pitchFamily="18" charset="77"/>
              </a:rPr>
              <a:t>A tool used to measure the amount of rainfall</a:t>
            </a:r>
          </a:p>
          <a:p>
            <a:pPr eaLnBrk="1" hangingPunct="1"/>
            <a:r>
              <a:rPr lang="en-US" altLang="en-US" dirty="0">
                <a:latin typeface="Bell MT" panose="02020503060305020303" pitchFamily="18" charset="77"/>
              </a:rPr>
              <a:t>How much rain have we received in Lewisville during the month of February?</a:t>
            </a:r>
            <a:endParaRPr lang="en-US" altLang="en-US" dirty="0"/>
          </a:p>
          <a:p>
            <a:endParaRPr lang="en-US" altLang="en-US" dirty="0"/>
          </a:p>
        </p:txBody>
      </p:sp>
      <p:pic>
        <p:nvPicPr>
          <p:cNvPr id="32771" name="Picture 4">
            <a:extLst>
              <a:ext uri="{FF2B5EF4-FFF2-40B4-BE49-F238E27FC236}">
                <a16:creationId xmlns:a16="http://schemas.microsoft.com/office/drawing/2014/main" xmlns="" id="{58B3725F-11ED-4B4B-BFCF-35485DC94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657600"/>
            <a:ext cx="2578100"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7">
            <a:extLst>
              <a:ext uri="{FF2B5EF4-FFF2-40B4-BE49-F238E27FC236}">
                <a16:creationId xmlns:a16="http://schemas.microsoft.com/office/drawing/2014/main" xmlns="" id="{2BFCCAFE-A53F-D542-B206-F02CA237BD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1" y="3590926"/>
            <a:ext cx="4416425"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626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xmlns="" id="{86F1D603-6FBC-F742-AC41-6B786A697480}"/>
              </a:ext>
            </a:extLst>
          </p:cNvPr>
          <p:cNvSpPr>
            <a:spLocks noGrp="1" noChangeArrowheads="1"/>
          </p:cNvSpPr>
          <p:nvPr>
            <p:ph type="title"/>
          </p:nvPr>
        </p:nvSpPr>
        <p:spPr/>
        <p:txBody>
          <a:bodyPr/>
          <a:lstStyle/>
          <a:p>
            <a:r>
              <a:rPr lang="en-US" altLang="en-US" dirty="0"/>
              <a:t>Exit Question</a:t>
            </a:r>
          </a:p>
        </p:txBody>
      </p:sp>
      <p:sp>
        <p:nvSpPr>
          <p:cNvPr id="33794" name="Content Placeholder 2">
            <a:extLst>
              <a:ext uri="{FF2B5EF4-FFF2-40B4-BE49-F238E27FC236}">
                <a16:creationId xmlns:a16="http://schemas.microsoft.com/office/drawing/2014/main" xmlns="" id="{8D640E3B-DE85-C34D-BF2F-D29AE7EFDC0E}"/>
              </a:ext>
            </a:extLst>
          </p:cNvPr>
          <p:cNvSpPr>
            <a:spLocks noGrp="1" noChangeArrowheads="1"/>
          </p:cNvSpPr>
          <p:nvPr>
            <p:ph idx="1"/>
          </p:nvPr>
        </p:nvSpPr>
        <p:spPr/>
        <p:txBody>
          <a:bodyPr/>
          <a:lstStyle/>
          <a:p>
            <a:r>
              <a:rPr lang="en-US" altLang="en-US" dirty="0"/>
              <a:t>Tell me three things you have learned today.</a:t>
            </a:r>
          </a:p>
          <a:p>
            <a:r>
              <a:rPr lang="en-US" altLang="en-US" dirty="0"/>
              <a:t>Identify 1 thing you are not clear on.</a:t>
            </a:r>
          </a:p>
          <a:p>
            <a:endParaRPr lang="en-US" altLang="en-US" dirty="0">
              <a:solidFill>
                <a:schemeClr val="bg1"/>
              </a:solidFill>
            </a:endParaRPr>
          </a:p>
          <a:p>
            <a:r>
              <a:rPr lang="en-US" altLang="en-US" dirty="0"/>
              <a:t>--Study—Mini Quiz Friday </a:t>
            </a:r>
            <a:r>
              <a:rPr lang="en-US" altLang="en-US" dirty="0" smtClean="0"/>
              <a:t>8-16-19</a:t>
            </a:r>
            <a:endParaRPr lang="en-US" altLang="en-US" dirty="0"/>
          </a:p>
        </p:txBody>
      </p:sp>
    </p:spTree>
    <p:extLst>
      <p:ext uri="{BB962C8B-B14F-4D97-AF65-F5344CB8AC3E}">
        <p14:creationId xmlns:p14="http://schemas.microsoft.com/office/powerpoint/2010/main" val="245709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xmlns="" id="{0879B02D-46DE-FD4A-9C30-2B68EA1D16B9}"/>
              </a:ext>
            </a:extLst>
          </p:cNvPr>
          <p:cNvSpPr>
            <a:spLocks noGrp="1" noChangeArrowheads="1"/>
          </p:cNvSpPr>
          <p:nvPr>
            <p:ph type="title"/>
          </p:nvPr>
        </p:nvSpPr>
        <p:spPr/>
        <p:txBody>
          <a:bodyPr/>
          <a:lstStyle/>
          <a:p>
            <a:r>
              <a:rPr lang="en-US" altLang="en-US" dirty="0"/>
              <a:t>Thursday </a:t>
            </a:r>
            <a:r>
              <a:rPr lang="en-US" altLang="en-US" dirty="0" smtClean="0"/>
              <a:t>8-15-19</a:t>
            </a:r>
            <a:endParaRPr lang="en-US" altLang="en-US" dirty="0"/>
          </a:p>
        </p:txBody>
      </p:sp>
      <p:sp>
        <p:nvSpPr>
          <p:cNvPr id="34818" name="Content Placeholder 2">
            <a:extLst>
              <a:ext uri="{FF2B5EF4-FFF2-40B4-BE49-F238E27FC236}">
                <a16:creationId xmlns:a16="http://schemas.microsoft.com/office/drawing/2014/main" xmlns="" id="{862BBD11-8E39-7740-9923-D20C8E4662B9}"/>
              </a:ext>
            </a:extLst>
          </p:cNvPr>
          <p:cNvSpPr>
            <a:spLocks noGrp="1" noChangeArrowheads="1"/>
          </p:cNvSpPr>
          <p:nvPr>
            <p:ph idx="1"/>
          </p:nvPr>
        </p:nvSpPr>
        <p:spPr/>
        <p:txBody>
          <a:bodyPr/>
          <a:lstStyle/>
          <a:p>
            <a:pPr marL="514350" indent="-514350">
              <a:buFontTx/>
              <a:buAutoNum type="arabicPeriod"/>
            </a:pPr>
            <a:r>
              <a:rPr lang="en-US" altLang="en-US" dirty="0"/>
              <a:t>Q.O.D.</a:t>
            </a:r>
          </a:p>
          <a:p>
            <a:pPr marL="514350" indent="-514350">
              <a:buFontTx/>
              <a:buAutoNum type="arabicPeriod"/>
            </a:pPr>
            <a:r>
              <a:rPr lang="en-US" altLang="en-US" dirty="0"/>
              <a:t>Slides 13-20</a:t>
            </a:r>
          </a:p>
          <a:p>
            <a:pPr marL="514350" indent="-514350">
              <a:buFontTx/>
              <a:buAutoNum type="arabicPeriod"/>
            </a:pPr>
            <a:r>
              <a:rPr lang="en-US" altLang="en-US" dirty="0"/>
              <a:t>Oral Review of slides for understanding of content</a:t>
            </a:r>
          </a:p>
          <a:p>
            <a:pPr marL="514350" indent="-514350">
              <a:buFontTx/>
              <a:buAutoNum type="arabicPeriod"/>
            </a:pPr>
            <a:r>
              <a:rPr lang="en-US" altLang="en-US" dirty="0"/>
              <a:t>Mini-Q ( Mini Quiz) on Friday </a:t>
            </a:r>
            <a:r>
              <a:rPr lang="en-US" altLang="en-US" dirty="0" smtClean="0"/>
              <a:t>8-16-19</a:t>
            </a:r>
            <a:endParaRPr lang="en-US" altLang="en-US" dirty="0"/>
          </a:p>
        </p:txBody>
      </p:sp>
    </p:spTree>
    <p:extLst>
      <p:ext uri="{BB962C8B-B14F-4D97-AF65-F5344CB8AC3E}">
        <p14:creationId xmlns:p14="http://schemas.microsoft.com/office/powerpoint/2010/main" val="2748204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xmlns="" id="{BFD656C3-9755-3D4C-AF78-53A0374B724A}"/>
              </a:ext>
            </a:extLst>
          </p:cNvPr>
          <p:cNvSpPr>
            <a:spLocks noGrp="1" noChangeArrowheads="1"/>
          </p:cNvSpPr>
          <p:nvPr>
            <p:ph type="title"/>
          </p:nvPr>
        </p:nvSpPr>
        <p:spPr/>
        <p:txBody>
          <a:bodyPr/>
          <a:lstStyle/>
          <a:p>
            <a:r>
              <a:rPr lang="en-US" altLang="en-US" dirty="0">
                <a:solidFill>
                  <a:srgbClr val="7030A0"/>
                </a:solidFill>
              </a:rPr>
              <a:t>Thursday </a:t>
            </a:r>
            <a:r>
              <a:rPr lang="en-US" altLang="en-US" dirty="0" smtClean="0">
                <a:solidFill>
                  <a:srgbClr val="7030A0"/>
                </a:solidFill>
              </a:rPr>
              <a:t>8-15-19</a:t>
            </a:r>
            <a:endParaRPr lang="en-US" altLang="en-US" dirty="0">
              <a:solidFill>
                <a:srgbClr val="7030A0"/>
              </a:solidFill>
            </a:endParaRPr>
          </a:p>
        </p:txBody>
      </p:sp>
      <p:sp>
        <p:nvSpPr>
          <p:cNvPr id="3" name="Content Placeholder 2">
            <a:extLst>
              <a:ext uri="{FF2B5EF4-FFF2-40B4-BE49-F238E27FC236}">
                <a16:creationId xmlns:a16="http://schemas.microsoft.com/office/drawing/2014/main" xmlns="" id="{BC96DA51-D281-8448-91A7-DE3490A4BB4C}"/>
              </a:ext>
            </a:extLst>
          </p:cNvPr>
          <p:cNvSpPr>
            <a:spLocks noGrp="1"/>
          </p:cNvSpPr>
          <p:nvPr>
            <p:ph idx="1"/>
          </p:nvPr>
        </p:nvSpPr>
        <p:spPr/>
        <p:txBody>
          <a:bodyPr/>
          <a:lstStyle/>
          <a:p>
            <a:pPr>
              <a:defRPr/>
            </a:pPr>
            <a:r>
              <a:rPr lang="en-US" dirty="0">
                <a:solidFill>
                  <a:srgbClr val="7030A0"/>
                </a:solidFill>
              </a:rPr>
              <a:t>Q.O.D</a:t>
            </a:r>
          </a:p>
          <a:p>
            <a:pPr lvl="1">
              <a:defRPr/>
            </a:pPr>
            <a:r>
              <a:rPr lang="en-US" dirty="0">
                <a:solidFill>
                  <a:srgbClr val="7030A0"/>
                </a:solidFill>
              </a:rPr>
              <a:t>What are tools used for?</a:t>
            </a:r>
          </a:p>
          <a:p>
            <a:pPr lvl="1">
              <a:defRPr/>
            </a:pPr>
            <a:endParaRPr lang="en-US" dirty="0">
              <a:solidFill>
                <a:srgbClr val="7030A0"/>
              </a:solidFill>
            </a:endParaRPr>
          </a:p>
          <a:p>
            <a:pPr marL="457200" lvl="1" indent="0">
              <a:buNone/>
              <a:defRPr/>
            </a:pPr>
            <a:r>
              <a:rPr lang="en-US" dirty="0">
                <a:solidFill>
                  <a:srgbClr val="7030A0"/>
                </a:solidFill>
              </a:rPr>
              <a:t>--</a:t>
            </a:r>
            <a:r>
              <a:rPr lang="en-US" dirty="0"/>
              <a:t>Answer</a:t>
            </a:r>
          </a:p>
          <a:p>
            <a:pPr marL="457200" lvl="1" indent="0">
              <a:buNone/>
              <a:defRPr/>
            </a:pPr>
            <a:r>
              <a:rPr lang="en-US" dirty="0"/>
              <a:t>		Tools are used to help us complete a 	</a:t>
            </a:r>
            <a:r>
              <a:rPr lang="en-US" dirty="0" smtClean="0"/>
              <a:t>job</a:t>
            </a:r>
            <a:r>
              <a:rPr lang="en-US" dirty="0"/>
              <a:t>.</a:t>
            </a:r>
          </a:p>
          <a:p>
            <a:pPr marL="457200" lvl="1" indent="0">
              <a:buNone/>
              <a:defRPr/>
            </a:pPr>
            <a:endParaRPr lang="en-US" dirty="0"/>
          </a:p>
          <a:p>
            <a:pPr marL="457200" lvl="1" indent="0">
              <a:buNone/>
              <a:defRPr/>
            </a:pPr>
            <a:endParaRPr lang="en-US" dirty="0">
              <a:solidFill>
                <a:srgbClr val="7030A0"/>
              </a:solidFill>
            </a:endParaRPr>
          </a:p>
        </p:txBody>
      </p:sp>
    </p:spTree>
    <p:extLst>
      <p:ext uri="{BB962C8B-B14F-4D97-AF65-F5344CB8AC3E}">
        <p14:creationId xmlns:p14="http://schemas.microsoft.com/office/powerpoint/2010/main" val="11032358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88162D-946C-A946-947D-316130DF335E}"/>
              </a:ext>
            </a:extLst>
          </p:cNvPr>
          <p:cNvSpPr>
            <a:spLocks noGrp="1"/>
          </p:cNvSpPr>
          <p:nvPr>
            <p:ph type="title"/>
          </p:nvPr>
        </p:nvSpPr>
        <p:spPr/>
        <p:txBody>
          <a:bodyPr/>
          <a:lstStyle/>
          <a:p>
            <a:pPr algn="ctr">
              <a:defRPr/>
            </a:pPr>
            <a:r>
              <a:rPr lang="en-US" dirty="0">
                <a:solidFill>
                  <a:srgbClr val="FF0000"/>
                </a:solidFill>
              </a:rPr>
              <a:t>Hygrometer</a:t>
            </a:r>
          </a:p>
        </p:txBody>
      </p:sp>
      <p:sp>
        <p:nvSpPr>
          <p:cNvPr id="36866" name="Text Placeholder 2">
            <a:extLst>
              <a:ext uri="{FF2B5EF4-FFF2-40B4-BE49-F238E27FC236}">
                <a16:creationId xmlns:a16="http://schemas.microsoft.com/office/drawing/2014/main" xmlns="" id="{43587D18-4B3E-514F-B702-49C85064263C}"/>
              </a:ext>
            </a:extLst>
          </p:cNvPr>
          <p:cNvSpPr>
            <a:spLocks noGrp="1" noChangeArrowheads="1"/>
          </p:cNvSpPr>
          <p:nvPr>
            <p:ph type="body" idx="1"/>
          </p:nvPr>
        </p:nvSpPr>
        <p:spPr>
          <a:xfrm>
            <a:off x="2246313" y="609600"/>
            <a:ext cx="7772400" cy="3797300"/>
          </a:xfrm>
        </p:spPr>
        <p:txBody>
          <a:bodyPr/>
          <a:lstStyle/>
          <a:p>
            <a:r>
              <a:rPr lang="en-US" altLang="en-US" sz="3600" dirty="0">
                <a:solidFill>
                  <a:schemeClr val="tx1"/>
                </a:solidFill>
              </a:rPr>
              <a:t>Katie wants to measure the amount of moisture in the air. She does not want the water in the air to disorder her hair. What instrument should she use?</a:t>
            </a:r>
          </a:p>
        </p:txBody>
      </p:sp>
    </p:spTree>
    <p:extLst>
      <p:ext uri="{BB962C8B-B14F-4D97-AF65-F5344CB8AC3E}">
        <p14:creationId xmlns:p14="http://schemas.microsoft.com/office/powerpoint/2010/main" val="239613187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D45E61-EEA7-BC4C-94D5-2A3ED2AE14F3}"/>
              </a:ext>
            </a:extLst>
          </p:cNvPr>
          <p:cNvSpPr>
            <a:spLocks noGrp="1"/>
          </p:cNvSpPr>
          <p:nvPr>
            <p:ph type="title"/>
          </p:nvPr>
        </p:nvSpPr>
        <p:spPr/>
        <p:txBody>
          <a:bodyPr/>
          <a:lstStyle/>
          <a:p>
            <a:pPr algn="ctr">
              <a:defRPr/>
            </a:pPr>
            <a:r>
              <a:rPr lang="en-US" altLang="en-US" dirty="0">
                <a:solidFill>
                  <a:srgbClr val="C00000"/>
                </a:solidFill>
              </a:rPr>
              <a:t>ANEMOMETER</a:t>
            </a:r>
            <a:r>
              <a:rPr lang="en-US" altLang="en-US" dirty="0"/>
              <a:t>R!</a:t>
            </a:r>
            <a:endParaRPr lang="en-US" dirty="0"/>
          </a:p>
        </p:txBody>
      </p:sp>
      <p:sp>
        <p:nvSpPr>
          <p:cNvPr id="37890" name="Text Placeholder 2">
            <a:extLst>
              <a:ext uri="{FF2B5EF4-FFF2-40B4-BE49-F238E27FC236}">
                <a16:creationId xmlns:a16="http://schemas.microsoft.com/office/drawing/2014/main" xmlns="" id="{080C5FF8-4CA1-2F4E-88CE-B177406EDF77}"/>
              </a:ext>
            </a:extLst>
          </p:cNvPr>
          <p:cNvSpPr>
            <a:spLocks noGrp="1" noChangeArrowheads="1"/>
          </p:cNvSpPr>
          <p:nvPr>
            <p:ph type="body" idx="1"/>
          </p:nvPr>
        </p:nvSpPr>
        <p:spPr>
          <a:xfrm>
            <a:off x="2246313" y="381000"/>
            <a:ext cx="7772400" cy="4025900"/>
          </a:xfrm>
        </p:spPr>
        <p:txBody>
          <a:bodyPr/>
          <a:lstStyle/>
          <a:p>
            <a:r>
              <a:rPr lang="en-US" altLang="en-US" sz="3600" dirty="0">
                <a:solidFill>
                  <a:schemeClr val="tx1"/>
                </a:solidFill>
              </a:rPr>
              <a:t>Mrs. Hartman plans to go out over the weekend on her new sailboat. First, she must know how fast the wind is blowing to see if it</a:t>
            </a:r>
            <a:r>
              <a:rPr lang="ja-JP" altLang="en-US" sz="3600">
                <a:solidFill>
                  <a:schemeClr val="tx1"/>
                </a:solidFill>
                <a:ea typeface="ＭＳ Ｐゴシック" panose="020B0600070205080204" pitchFamily="34" charset="-128"/>
              </a:rPr>
              <a:t>’</a:t>
            </a:r>
            <a:r>
              <a:rPr lang="en-US" altLang="ja-JP" sz="3600" dirty="0">
                <a:solidFill>
                  <a:schemeClr val="tx1"/>
                </a:solidFill>
                <a:ea typeface="ＭＳ Ｐゴシック" panose="020B0600070205080204" pitchFamily="34" charset="-128"/>
              </a:rPr>
              <a:t>s appropriate to sail. What instrument should she use?</a:t>
            </a:r>
            <a:endParaRPr lang="en-US" altLang="en-US" sz="3600" dirty="0">
              <a:solidFill>
                <a:schemeClr val="tx1"/>
              </a:solidFill>
            </a:endParaRPr>
          </a:p>
        </p:txBody>
      </p:sp>
    </p:spTree>
    <p:extLst>
      <p:ext uri="{BB962C8B-B14F-4D97-AF65-F5344CB8AC3E}">
        <p14:creationId xmlns:p14="http://schemas.microsoft.com/office/powerpoint/2010/main" val="242167360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7ADC2E-D8FC-404F-A08A-D7AEADA5A2B7}"/>
              </a:ext>
            </a:extLst>
          </p:cNvPr>
          <p:cNvSpPr>
            <a:spLocks noGrp="1"/>
          </p:cNvSpPr>
          <p:nvPr>
            <p:ph type="title"/>
          </p:nvPr>
        </p:nvSpPr>
        <p:spPr/>
        <p:txBody>
          <a:bodyPr/>
          <a:lstStyle/>
          <a:p>
            <a:pPr algn="ctr">
              <a:defRPr/>
            </a:pPr>
            <a:r>
              <a:rPr lang="en-US" altLang="en-US" dirty="0">
                <a:solidFill>
                  <a:srgbClr val="C00000"/>
                </a:solidFill>
              </a:rPr>
              <a:t>THERMOMETER!</a:t>
            </a:r>
            <a:endParaRPr lang="en-US" dirty="0">
              <a:solidFill>
                <a:srgbClr val="C00000"/>
              </a:solidFill>
            </a:endParaRPr>
          </a:p>
        </p:txBody>
      </p:sp>
      <p:sp>
        <p:nvSpPr>
          <p:cNvPr id="38914" name="Text Placeholder 2">
            <a:extLst>
              <a:ext uri="{FF2B5EF4-FFF2-40B4-BE49-F238E27FC236}">
                <a16:creationId xmlns:a16="http://schemas.microsoft.com/office/drawing/2014/main" xmlns="" id="{04D6F6DE-25E0-2648-A316-FCAFB66F7969}"/>
              </a:ext>
            </a:extLst>
          </p:cNvPr>
          <p:cNvSpPr>
            <a:spLocks noGrp="1" noChangeArrowheads="1"/>
          </p:cNvSpPr>
          <p:nvPr>
            <p:ph type="body" idx="1"/>
          </p:nvPr>
        </p:nvSpPr>
        <p:spPr>
          <a:xfrm>
            <a:off x="2246313" y="457200"/>
            <a:ext cx="7772400" cy="3949700"/>
          </a:xfrm>
        </p:spPr>
        <p:txBody>
          <a:bodyPr/>
          <a:lstStyle/>
          <a:p>
            <a:r>
              <a:rPr lang="en-US" altLang="en-US" sz="3600" dirty="0">
                <a:solidFill>
                  <a:schemeClr val="tx1"/>
                </a:solidFill>
              </a:rPr>
              <a:t>Mrs. </a:t>
            </a:r>
            <a:r>
              <a:rPr lang="en-US" altLang="en-US" sz="3600" dirty="0" err="1">
                <a:solidFill>
                  <a:schemeClr val="tx1"/>
                </a:solidFill>
              </a:rPr>
              <a:t>Leab</a:t>
            </a:r>
            <a:r>
              <a:rPr lang="en-US" altLang="en-US" sz="3600" dirty="0">
                <a:solidFill>
                  <a:schemeClr val="tx1"/>
                </a:solidFill>
              </a:rPr>
              <a:t> wants to make sure that she dresses Baby Joseph correctly when she brings him to visit us. In order for her to know the temperature outside, what instrument should she use?</a:t>
            </a:r>
          </a:p>
        </p:txBody>
      </p:sp>
    </p:spTree>
    <p:extLst>
      <p:ext uri="{BB962C8B-B14F-4D97-AF65-F5344CB8AC3E}">
        <p14:creationId xmlns:p14="http://schemas.microsoft.com/office/powerpoint/2010/main" val="2168913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F48F1C-639F-A940-89B4-E6AB9C9FD57C}"/>
              </a:ext>
            </a:extLst>
          </p:cNvPr>
          <p:cNvSpPr>
            <a:spLocks noGrp="1"/>
          </p:cNvSpPr>
          <p:nvPr>
            <p:ph type="title"/>
          </p:nvPr>
        </p:nvSpPr>
        <p:spPr/>
        <p:txBody>
          <a:bodyPr/>
          <a:lstStyle/>
          <a:p>
            <a:pPr algn="ctr">
              <a:defRPr/>
            </a:pPr>
            <a:r>
              <a:rPr lang="en-US" altLang="en-US" dirty="0">
                <a:solidFill>
                  <a:srgbClr val="C00000"/>
                </a:solidFill>
              </a:rPr>
              <a:t>WIND VANE!</a:t>
            </a:r>
            <a:endParaRPr lang="en-US" dirty="0">
              <a:solidFill>
                <a:srgbClr val="C00000"/>
              </a:solidFill>
            </a:endParaRPr>
          </a:p>
        </p:txBody>
      </p:sp>
      <p:sp>
        <p:nvSpPr>
          <p:cNvPr id="39938" name="Text Placeholder 2">
            <a:extLst>
              <a:ext uri="{FF2B5EF4-FFF2-40B4-BE49-F238E27FC236}">
                <a16:creationId xmlns:a16="http://schemas.microsoft.com/office/drawing/2014/main" xmlns="" id="{2722A796-FB86-2645-9700-F9E415A1CB46}"/>
              </a:ext>
            </a:extLst>
          </p:cNvPr>
          <p:cNvSpPr>
            <a:spLocks noGrp="1" noChangeArrowheads="1"/>
          </p:cNvSpPr>
          <p:nvPr>
            <p:ph type="body" idx="1"/>
          </p:nvPr>
        </p:nvSpPr>
        <p:spPr>
          <a:xfrm>
            <a:off x="2246313" y="533400"/>
            <a:ext cx="7772400" cy="3873500"/>
          </a:xfrm>
        </p:spPr>
        <p:txBody>
          <a:bodyPr/>
          <a:lstStyle/>
          <a:p>
            <a:r>
              <a:rPr lang="en-US" altLang="en-US" sz="3600" dirty="0">
                <a:solidFill>
                  <a:schemeClr val="tx1"/>
                </a:solidFill>
              </a:rPr>
              <a:t>Mr. Snow just bought a brand new kite and he is anxious to fly it. Before he flies it, he must be cognizant of the DIRECTION of the wind. What instrument should he use?</a:t>
            </a:r>
          </a:p>
        </p:txBody>
      </p:sp>
    </p:spTree>
    <p:extLst>
      <p:ext uri="{BB962C8B-B14F-4D97-AF65-F5344CB8AC3E}">
        <p14:creationId xmlns:p14="http://schemas.microsoft.com/office/powerpoint/2010/main" val="1070884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5B2F8-37B7-D943-B1B4-D6BBED0733A9}"/>
              </a:ext>
            </a:extLst>
          </p:cNvPr>
          <p:cNvSpPr>
            <a:spLocks noGrp="1"/>
          </p:cNvSpPr>
          <p:nvPr>
            <p:ph type="title"/>
          </p:nvPr>
        </p:nvSpPr>
        <p:spPr/>
        <p:txBody>
          <a:bodyPr/>
          <a:lstStyle/>
          <a:p>
            <a:pPr algn="ctr">
              <a:defRPr/>
            </a:pPr>
            <a:r>
              <a:rPr lang="en-US" altLang="en-US" dirty="0">
                <a:solidFill>
                  <a:srgbClr val="C00000"/>
                </a:solidFill>
              </a:rPr>
              <a:t>BAROMETER!</a:t>
            </a:r>
            <a:endParaRPr lang="en-US" dirty="0">
              <a:solidFill>
                <a:srgbClr val="C00000"/>
              </a:solidFill>
            </a:endParaRPr>
          </a:p>
        </p:txBody>
      </p:sp>
      <p:sp>
        <p:nvSpPr>
          <p:cNvPr id="40962" name="Text Placeholder 2">
            <a:extLst>
              <a:ext uri="{FF2B5EF4-FFF2-40B4-BE49-F238E27FC236}">
                <a16:creationId xmlns:a16="http://schemas.microsoft.com/office/drawing/2014/main" xmlns="" id="{3A821493-0C56-4F42-B1C0-B2F55C6EDB9E}"/>
              </a:ext>
            </a:extLst>
          </p:cNvPr>
          <p:cNvSpPr>
            <a:spLocks noGrp="1" noChangeArrowheads="1"/>
          </p:cNvSpPr>
          <p:nvPr>
            <p:ph type="body" idx="1"/>
          </p:nvPr>
        </p:nvSpPr>
        <p:spPr>
          <a:xfrm>
            <a:off x="2246313" y="685800"/>
            <a:ext cx="7772400" cy="3721100"/>
          </a:xfrm>
        </p:spPr>
        <p:txBody>
          <a:bodyPr/>
          <a:lstStyle/>
          <a:p>
            <a:r>
              <a:rPr lang="en-US" altLang="en-US" sz="3600" dirty="0">
                <a:solidFill>
                  <a:schemeClr val="tx1"/>
                </a:solidFill>
              </a:rPr>
              <a:t>A meteorologist observes some cumulonimbus clouds outside. He speculates that there is LOW air pressure. What instrument should he use to determine the air pressure?</a:t>
            </a:r>
          </a:p>
        </p:txBody>
      </p:sp>
    </p:spTree>
    <p:extLst>
      <p:ext uri="{BB962C8B-B14F-4D97-AF65-F5344CB8AC3E}">
        <p14:creationId xmlns:p14="http://schemas.microsoft.com/office/powerpoint/2010/main" val="2660047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4E2134-4B30-E143-B919-D5E7ECB2CC81}"/>
              </a:ext>
            </a:extLst>
          </p:cNvPr>
          <p:cNvSpPr>
            <a:spLocks noGrp="1"/>
          </p:cNvSpPr>
          <p:nvPr>
            <p:ph type="title"/>
          </p:nvPr>
        </p:nvSpPr>
        <p:spPr/>
        <p:txBody>
          <a:bodyPr/>
          <a:lstStyle/>
          <a:p>
            <a:pPr algn="ctr">
              <a:defRPr/>
            </a:pPr>
            <a:r>
              <a:rPr lang="en-US" altLang="en-US" dirty="0">
                <a:solidFill>
                  <a:srgbClr val="C00000"/>
                </a:solidFill>
              </a:rPr>
              <a:t>RAIN GAUGE!</a:t>
            </a:r>
            <a:endParaRPr lang="en-US" dirty="0">
              <a:solidFill>
                <a:srgbClr val="C00000"/>
              </a:solidFill>
            </a:endParaRPr>
          </a:p>
        </p:txBody>
      </p:sp>
      <p:sp>
        <p:nvSpPr>
          <p:cNvPr id="41986" name="Text Placeholder 2">
            <a:extLst>
              <a:ext uri="{FF2B5EF4-FFF2-40B4-BE49-F238E27FC236}">
                <a16:creationId xmlns:a16="http://schemas.microsoft.com/office/drawing/2014/main" xmlns="" id="{259425C3-8164-4347-B32C-945D30D96590}"/>
              </a:ext>
            </a:extLst>
          </p:cNvPr>
          <p:cNvSpPr>
            <a:spLocks noGrp="1" noChangeArrowheads="1"/>
          </p:cNvSpPr>
          <p:nvPr>
            <p:ph type="body" idx="1"/>
          </p:nvPr>
        </p:nvSpPr>
        <p:spPr>
          <a:xfrm>
            <a:off x="2246313" y="457200"/>
            <a:ext cx="7772400" cy="3949700"/>
          </a:xfrm>
        </p:spPr>
        <p:txBody>
          <a:bodyPr/>
          <a:lstStyle/>
          <a:p>
            <a:r>
              <a:rPr lang="en-US" altLang="en-US" sz="3600" dirty="0">
                <a:solidFill>
                  <a:schemeClr val="tx1"/>
                </a:solidFill>
              </a:rPr>
              <a:t>Ryan is working on his Science Fair project. He plans to measure the amount of rainfall that has fallen in his neighborhood over the past two weeks. What instrument should he use?</a:t>
            </a:r>
          </a:p>
        </p:txBody>
      </p:sp>
    </p:spTree>
    <p:extLst>
      <p:ext uri="{BB962C8B-B14F-4D97-AF65-F5344CB8AC3E}">
        <p14:creationId xmlns:p14="http://schemas.microsoft.com/office/powerpoint/2010/main" val="16103261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Monday 8-12-19</a:t>
            </a:r>
            <a:br>
              <a:rPr lang="en-US" dirty="0" smtClean="0"/>
            </a:br>
            <a:r>
              <a:rPr lang="en-US" dirty="0" smtClean="0"/>
              <a:t>Q.O.D</a:t>
            </a:r>
            <a:endParaRPr lang="en-US" dirty="0"/>
          </a:p>
        </p:txBody>
      </p:sp>
      <p:sp>
        <p:nvSpPr>
          <p:cNvPr id="3" name="Subtitle 2"/>
          <p:cNvSpPr>
            <a:spLocks noGrp="1"/>
          </p:cNvSpPr>
          <p:nvPr>
            <p:ph type="subTitle" idx="1"/>
          </p:nvPr>
        </p:nvSpPr>
        <p:spPr/>
        <p:txBody>
          <a:bodyPr/>
          <a:lstStyle/>
          <a:p>
            <a:r>
              <a:rPr lang="en-US" dirty="0" smtClean="0"/>
              <a:t>What is Weather?</a:t>
            </a:r>
          </a:p>
          <a:p>
            <a:r>
              <a:rPr lang="en-US" dirty="0"/>
              <a:t>the state of the atmosphere at a place and time as regards heat, dryness, sunshine, wind, rain, etc.</a:t>
            </a:r>
          </a:p>
        </p:txBody>
      </p:sp>
    </p:spTree>
    <p:extLst>
      <p:ext uri="{BB962C8B-B14F-4D97-AF65-F5344CB8AC3E}">
        <p14:creationId xmlns:p14="http://schemas.microsoft.com/office/powerpoint/2010/main" val="2442707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xmlns="" id="{C0596438-D91E-7C42-ACBB-860CF959BA48}"/>
              </a:ext>
            </a:extLst>
          </p:cNvPr>
          <p:cNvSpPr>
            <a:spLocks noGrp="1" noChangeArrowheads="1"/>
          </p:cNvSpPr>
          <p:nvPr>
            <p:ph type="title"/>
          </p:nvPr>
        </p:nvSpPr>
        <p:spPr/>
        <p:txBody>
          <a:bodyPr/>
          <a:lstStyle/>
          <a:p>
            <a:r>
              <a:rPr lang="en-US" altLang="en-US" dirty="0"/>
              <a:t>Exit Question</a:t>
            </a:r>
          </a:p>
        </p:txBody>
      </p:sp>
      <p:sp>
        <p:nvSpPr>
          <p:cNvPr id="43010" name="Content Placeholder 2">
            <a:extLst>
              <a:ext uri="{FF2B5EF4-FFF2-40B4-BE49-F238E27FC236}">
                <a16:creationId xmlns:a16="http://schemas.microsoft.com/office/drawing/2014/main" xmlns="" id="{E047B253-DD04-C548-89D7-53A17EDCB6B2}"/>
              </a:ext>
            </a:extLst>
          </p:cNvPr>
          <p:cNvSpPr>
            <a:spLocks noGrp="1" noChangeArrowheads="1"/>
          </p:cNvSpPr>
          <p:nvPr>
            <p:ph idx="1"/>
          </p:nvPr>
        </p:nvSpPr>
        <p:spPr/>
        <p:txBody>
          <a:bodyPr/>
          <a:lstStyle/>
          <a:p>
            <a:r>
              <a:rPr lang="en-US" altLang="en-US" dirty="0"/>
              <a:t>What is the most difficult weather instrument to remember.</a:t>
            </a:r>
          </a:p>
          <a:p>
            <a:endParaRPr lang="en-US" altLang="en-US" dirty="0"/>
          </a:p>
          <a:p>
            <a:r>
              <a:rPr lang="en-US" altLang="en-US" dirty="0"/>
              <a:t>Explain why.</a:t>
            </a:r>
          </a:p>
          <a:p>
            <a:endParaRPr lang="en-US" altLang="en-US" dirty="0"/>
          </a:p>
          <a:p>
            <a:r>
              <a:rPr lang="en-US" altLang="en-US" dirty="0"/>
              <a:t>Mini-Q Friday </a:t>
            </a:r>
            <a:r>
              <a:rPr lang="en-US" altLang="en-US" dirty="0" smtClean="0"/>
              <a:t>8-16-19</a:t>
            </a:r>
            <a:endParaRPr lang="en-US" altLang="en-US" dirty="0"/>
          </a:p>
        </p:txBody>
      </p:sp>
    </p:spTree>
    <p:extLst>
      <p:ext uri="{BB962C8B-B14F-4D97-AF65-F5344CB8AC3E}">
        <p14:creationId xmlns:p14="http://schemas.microsoft.com/office/powerpoint/2010/main" val="3588956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xmlns="" id="{5D44A9D9-0737-6C48-8271-BC1A6C061CBA}"/>
              </a:ext>
            </a:extLst>
          </p:cNvPr>
          <p:cNvSpPr>
            <a:spLocks noGrp="1" noChangeArrowheads="1"/>
          </p:cNvSpPr>
          <p:nvPr>
            <p:ph type="title"/>
          </p:nvPr>
        </p:nvSpPr>
        <p:spPr/>
        <p:txBody>
          <a:bodyPr/>
          <a:lstStyle/>
          <a:p>
            <a:r>
              <a:rPr lang="en-US" altLang="en-US" dirty="0"/>
              <a:t>Friday </a:t>
            </a:r>
            <a:r>
              <a:rPr lang="en-US" altLang="en-US" dirty="0" smtClean="0"/>
              <a:t>8-16-19</a:t>
            </a:r>
            <a:endParaRPr lang="en-US" altLang="en-US" dirty="0"/>
          </a:p>
        </p:txBody>
      </p:sp>
      <p:sp>
        <p:nvSpPr>
          <p:cNvPr id="44034" name="Content Placeholder 2">
            <a:extLst>
              <a:ext uri="{FF2B5EF4-FFF2-40B4-BE49-F238E27FC236}">
                <a16:creationId xmlns:a16="http://schemas.microsoft.com/office/drawing/2014/main" xmlns="" id="{E1880AB6-DA3E-944D-9533-173AAF3183A7}"/>
              </a:ext>
            </a:extLst>
          </p:cNvPr>
          <p:cNvSpPr>
            <a:spLocks noGrp="1" noChangeArrowheads="1"/>
          </p:cNvSpPr>
          <p:nvPr>
            <p:ph idx="1"/>
          </p:nvPr>
        </p:nvSpPr>
        <p:spPr/>
        <p:txBody>
          <a:bodyPr/>
          <a:lstStyle/>
          <a:p>
            <a:r>
              <a:rPr lang="en-US" altLang="en-US" dirty="0"/>
              <a:t>Q.O.D.</a:t>
            </a:r>
          </a:p>
          <a:p>
            <a:r>
              <a:rPr lang="en-US" altLang="en-US" dirty="0"/>
              <a:t>Oral Review</a:t>
            </a:r>
          </a:p>
          <a:p>
            <a:r>
              <a:rPr lang="en-US" altLang="en-US" dirty="0"/>
              <a:t>Mini-Q</a:t>
            </a:r>
          </a:p>
          <a:p>
            <a:r>
              <a:rPr lang="en-US" altLang="en-US" dirty="0"/>
              <a:t>Review results if enough time.</a:t>
            </a:r>
          </a:p>
        </p:txBody>
      </p:sp>
    </p:spTree>
    <p:extLst>
      <p:ext uri="{BB962C8B-B14F-4D97-AF65-F5344CB8AC3E}">
        <p14:creationId xmlns:p14="http://schemas.microsoft.com/office/powerpoint/2010/main" val="118130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Locker Practice with Mrs. Parrish</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929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Tuesday 8-13-19</a:t>
            </a:r>
            <a:br>
              <a:rPr lang="en-US" dirty="0" smtClean="0"/>
            </a:br>
            <a:r>
              <a:rPr lang="en-US" dirty="0" smtClean="0"/>
              <a:t>Q.O.D.</a:t>
            </a:r>
            <a:endParaRPr lang="en-US" dirty="0"/>
          </a:p>
        </p:txBody>
      </p:sp>
      <p:sp>
        <p:nvSpPr>
          <p:cNvPr id="3" name="Subtitle 2"/>
          <p:cNvSpPr>
            <a:spLocks noGrp="1"/>
          </p:cNvSpPr>
          <p:nvPr>
            <p:ph type="subTitle" idx="1"/>
          </p:nvPr>
        </p:nvSpPr>
        <p:spPr/>
        <p:txBody>
          <a:bodyPr/>
          <a:lstStyle/>
          <a:p>
            <a:r>
              <a:rPr lang="en-US" dirty="0" smtClean="0"/>
              <a:t>What is a Weather Map?</a:t>
            </a:r>
          </a:p>
          <a:p>
            <a:r>
              <a:rPr lang="en-US" dirty="0" smtClean="0"/>
              <a:t>A map or chart chowing weather conditions over a wide area at a </a:t>
            </a:r>
            <a:r>
              <a:rPr lang="en-US" smtClean="0"/>
              <a:t>particular time.</a:t>
            </a:r>
            <a:endParaRPr lang="en-US" dirty="0"/>
          </a:p>
        </p:txBody>
      </p:sp>
    </p:spTree>
    <p:extLst>
      <p:ext uri="{BB962C8B-B14F-4D97-AF65-F5344CB8AC3E}">
        <p14:creationId xmlns:p14="http://schemas.microsoft.com/office/powerpoint/2010/main" val="221449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xmlns="" id="{0B7DFCF5-3E4D-F84A-AADE-D27307C6C224}"/>
              </a:ext>
            </a:extLst>
          </p:cNvPr>
          <p:cNvSpPr>
            <a:spLocks noGrp="1" noChangeArrowheads="1"/>
          </p:cNvSpPr>
          <p:nvPr>
            <p:ph type="title"/>
          </p:nvPr>
        </p:nvSpPr>
        <p:spPr/>
        <p:txBody>
          <a:bodyPr/>
          <a:lstStyle/>
          <a:p>
            <a:r>
              <a:rPr lang="en-US" altLang="en-US" dirty="0">
                <a:solidFill>
                  <a:srgbClr val="7030A0"/>
                </a:solidFill>
              </a:rPr>
              <a:t>Wednesday</a:t>
            </a:r>
            <a:br>
              <a:rPr lang="en-US" altLang="en-US" dirty="0">
                <a:solidFill>
                  <a:srgbClr val="7030A0"/>
                </a:solidFill>
              </a:rPr>
            </a:br>
            <a:r>
              <a:rPr lang="en-US" altLang="en-US" dirty="0" smtClean="0">
                <a:solidFill>
                  <a:srgbClr val="7030A0"/>
                </a:solidFill>
              </a:rPr>
              <a:t>8-14-19</a:t>
            </a:r>
            <a:endParaRPr lang="en-US" altLang="en-US" dirty="0">
              <a:solidFill>
                <a:srgbClr val="7030A0"/>
              </a:solidFill>
            </a:endParaRPr>
          </a:p>
        </p:txBody>
      </p:sp>
      <p:sp>
        <p:nvSpPr>
          <p:cNvPr id="3" name="Content Placeholder 2">
            <a:extLst>
              <a:ext uri="{FF2B5EF4-FFF2-40B4-BE49-F238E27FC236}">
                <a16:creationId xmlns:a16="http://schemas.microsoft.com/office/drawing/2014/main" xmlns="" id="{D3369593-B823-C44A-B096-C766AE104DFA}"/>
              </a:ext>
            </a:extLst>
          </p:cNvPr>
          <p:cNvSpPr>
            <a:spLocks noGrp="1"/>
          </p:cNvSpPr>
          <p:nvPr>
            <p:ph idx="1"/>
          </p:nvPr>
        </p:nvSpPr>
        <p:spPr/>
        <p:txBody>
          <a:bodyPr/>
          <a:lstStyle/>
          <a:p>
            <a:pPr>
              <a:defRPr/>
            </a:pPr>
            <a:r>
              <a:rPr lang="en-US" dirty="0">
                <a:solidFill>
                  <a:srgbClr val="7030A0"/>
                </a:solidFill>
              </a:rPr>
              <a:t>Q.O.D.</a:t>
            </a:r>
          </a:p>
          <a:p>
            <a:pPr lvl="1">
              <a:defRPr/>
            </a:pPr>
            <a:r>
              <a:rPr lang="en-US" dirty="0">
                <a:solidFill>
                  <a:srgbClr val="7030A0"/>
                </a:solidFill>
              </a:rPr>
              <a:t>If I own an animal shelter and I bring the cats into the same room to live as the dogs, I am trying to ______the animals.</a:t>
            </a:r>
          </a:p>
          <a:p>
            <a:pPr lvl="1">
              <a:defRPr/>
            </a:pPr>
            <a:r>
              <a:rPr lang="en-US" dirty="0"/>
              <a:t>Explain how you know the answer.</a:t>
            </a:r>
          </a:p>
          <a:p>
            <a:pPr lvl="1">
              <a:defRPr/>
            </a:pPr>
            <a:endParaRPr lang="en-US" dirty="0"/>
          </a:p>
          <a:p>
            <a:pPr marL="457200" lvl="1" indent="0">
              <a:buNone/>
              <a:defRPr/>
            </a:pPr>
            <a:r>
              <a:rPr lang="en-US" dirty="0"/>
              <a:t>--Answer</a:t>
            </a:r>
          </a:p>
          <a:p>
            <a:pPr marL="457200" lvl="1" indent="0">
              <a:buNone/>
              <a:defRPr/>
            </a:pPr>
            <a:r>
              <a:rPr lang="en-US" dirty="0"/>
              <a:t>		Integrate</a:t>
            </a:r>
          </a:p>
        </p:txBody>
      </p:sp>
    </p:spTree>
    <p:extLst>
      <p:ext uri="{BB962C8B-B14F-4D97-AF65-F5344CB8AC3E}">
        <p14:creationId xmlns:p14="http://schemas.microsoft.com/office/powerpoint/2010/main" val="2542824234"/>
      </p:ext>
    </p:extLst>
  </p:cSld>
  <p:clrMapOvr>
    <a:masterClrMapping/>
  </p:clrMapOvr>
  <p:transition spd="slow" advTm="4000">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xmlns="" id="{01ABC3D4-C9D5-6342-9D34-578B0ABA3434}"/>
              </a:ext>
            </a:extLst>
          </p:cNvPr>
          <p:cNvSpPr>
            <a:spLocks noGrp="1" noChangeArrowheads="1"/>
          </p:cNvSpPr>
          <p:nvPr>
            <p:ph type="title"/>
          </p:nvPr>
        </p:nvSpPr>
        <p:spPr/>
        <p:txBody>
          <a:bodyPr/>
          <a:lstStyle/>
          <a:p>
            <a:r>
              <a:rPr lang="en-US" altLang="en-US">
                <a:solidFill>
                  <a:srgbClr val="FF020E"/>
                </a:solidFill>
              </a:rPr>
              <a:t>Barometer</a:t>
            </a:r>
            <a:endParaRPr lang="en-US" altLang="en-US"/>
          </a:p>
        </p:txBody>
      </p:sp>
      <p:sp>
        <p:nvSpPr>
          <p:cNvPr id="28674" name="Content Placeholder 2">
            <a:extLst>
              <a:ext uri="{FF2B5EF4-FFF2-40B4-BE49-F238E27FC236}">
                <a16:creationId xmlns:a16="http://schemas.microsoft.com/office/drawing/2014/main" xmlns="" id="{FEBB5B54-6FD9-104D-974A-47D4B6B3FCBB}"/>
              </a:ext>
            </a:extLst>
          </p:cNvPr>
          <p:cNvSpPr>
            <a:spLocks noGrp="1" noChangeArrowheads="1"/>
          </p:cNvSpPr>
          <p:nvPr>
            <p:ph idx="1"/>
          </p:nvPr>
        </p:nvSpPr>
        <p:spPr/>
        <p:txBody>
          <a:bodyPr/>
          <a:lstStyle/>
          <a:p>
            <a:pPr eaLnBrk="1" hangingPunct="1"/>
            <a:r>
              <a:rPr lang="en-US" altLang="en-US" dirty="0">
                <a:latin typeface="Bell MT" panose="02020503060305020303" pitchFamily="18" charset="77"/>
              </a:rPr>
              <a:t>A tool used to measure air pressure</a:t>
            </a:r>
          </a:p>
          <a:p>
            <a:pPr eaLnBrk="1" hangingPunct="1"/>
            <a:r>
              <a:rPr lang="en-US" altLang="en-US" dirty="0">
                <a:latin typeface="Bell MT" panose="02020503060305020303" pitchFamily="18" charset="77"/>
              </a:rPr>
              <a:t>The weight of air pushing on the earth</a:t>
            </a:r>
            <a:r>
              <a:rPr lang="ja-JP" altLang="en-US">
                <a:latin typeface="Bell MT" panose="02020503060305020303" pitchFamily="18" charset="77"/>
                <a:ea typeface="ＭＳ Ｐゴシック" panose="020B0600070205080204" pitchFamily="34" charset="-128"/>
              </a:rPr>
              <a:t>’</a:t>
            </a:r>
            <a:r>
              <a:rPr lang="en-US" altLang="ja-JP" dirty="0">
                <a:latin typeface="Bell MT" panose="02020503060305020303" pitchFamily="18" charset="77"/>
                <a:ea typeface="ＭＳ Ｐゴシック" panose="020B0600070205080204" pitchFamily="34" charset="-128"/>
              </a:rPr>
              <a:t>s atmosphere</a:t>
            </a:r>
          </a:p>
          <a:p>
            <a:pPr eaLnBrk="1" hangingPunct="1">
              <a:buFont typeface="Wingdings" pitchFamily="2" charset="2"/>
              <a:buNone/>
            </a:pPr>
            <a:endParaRPr lang="en-US" altLang="en-US" dirty="0">
              <a:latin typeface="Bell MT" panose="02020503060305020303" pitchFamily="18" charset="77"/>
            </a:endParaRPr>
          </a:p>
          <a:p>
            <a:pPr eaLnBrk="1" hangingPunct="1">
              <a:buFont typeface="Wingdings" pitchFamily="2" charset="2"/>
              <a:buNone/>
            </a:pPr>
            <a:r>
              <a:rPr lang="en-US" altLang="en-US" dirty="0">
                <a:solidFill>
                  <a:srgbClr val="FF020E"/>
                </a:solidFill>
                <a:latin typeface="Bell MT" panose="02020503060305020303" pitchFamily="18" charset="77"/>
              </a:rPr>
              <a:t>Think: </a:t>
            </a:r>
          </a:p>
          <a:p>
            <a:pPr eaLnBrk="1" hangingPunct="1">
              <a:buFont typeface="Wingdings" pitchFamily="2" charset="2"/>
              <a:buNone/>
            </a:pPr>
            <a:r>
              <a:rPr lang="en-US" altLang="en-US" dirty="0">
                <a:solidFill>
                  <a:srgbClr val="FF020E"/>
                </a:solidFill>
                <a:latin typeface="Bell MT" panose="02020503060305020303" pitchFamily="18" charset="77"/>
              </a:rPr>
              <a:t>Barbell= weightlifting</a:t>
            </a:r>
          </a:p>
          <a:p>
            <a:pPr eaLnBrk="1" hangingPunct="1">
              <a:buFont typeface="Wingdings" pitchFamily="2" charset="2"/>
              <a:buNone/>
            </a:pPr>
            <a:r>
              <a:rPr lang="en-US" altLang="en-US" dirty="0">
                <a:solidFill>
                  <a:srgbClr val="FF020E"/>
                </a:solidFill>
                <a:latin typeface="Bell MT" panose="02020503060305020303" pitchFamily="18" charset="77"/>
              </a:rPr>
              <a:t>Bar= weight of air</a:t>
            </a:r>
          </a:p>
          <a:p>
            <a:endParaRPr lang="en-US" altLang="en-US" dirty="0"/>
          </a:p>
        </p:txBody>
      </p:sp>
      <p:pic>
        <p:nvPicPr>
          <p:cNvPr id="28675" name="Picture 4">
            <a:extLst>
              <a:ext uri="{FF2B5EF4-FFF2-40B4-BE49-F238E27FC236}">
                <a16:creationId xmlns:a16="http://schemas.microsoft.com/office/drawing/2014/main" xmlns="" id="{89BE8599-7584-7642-9A51-ED9EF04D3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667000"/>
            <a:ext cx="3949700"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6" name="Picture 4">
            <a:extLst>
              <a:ext uri="{FF2B5EF4-FFF2-40B4-BE49-F238E27FC236}">
                <a16:creationId xmlns:a16="http://schemas.microsoft.com/office/drawing/2014/main" xmlns="" id="{EBE490B8-5F67-5C4A-83DA-453F79D232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667000"/>
            <a:ext cx="3949700"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6" descr="weight_lifting_01">
            <a:extLst>
              <a:ext uri="{FF2B5EF4-FFF2-40B4-BE49-F238E27FC236}">
                <a16:creationId xmlns:a16="http://schemas.microsoft.com/office/drawing/2014/main" xmlns="" id="{52C92F41-A5B4-A64E-B5FA-F824A4515A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1" y="5586414"/>
            <a:ext cx="1876425" cy="127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394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xmlns="" id="{790D56A9-788E-054A-BAE6-47468F8EE30C}"/>
              </a:ext>
            </a:extLst>
          </p:cNvPr>
          <p:cNvSpPr>
            <a:spLocks noGrp="1" noChangeArrowheads="1"/>
          </p:cNvSpPr>
          <p:nvPr>
            <p:ph type="title"/>
          </p:nvPr>
        </p:nvSpPr>
        <p:spPr/>
        <p:txBody>
          <a:bodyPr/>
          <a:lstStyle/>
          <a:p>
            <a:r>
              <a:rPr lang="en-US" altLang="en-US">
                <a:solidFill>
                  <a:srgbClr val="FF020E"/>
                </a:solidFill>
              </a:rPr>
              <a:t>Hygrometer</a:t>
            </a:r>
            <a:endParaRPr lang="en-US" altLang="en-US"/>
          </a:p>
        </p:txBody>
      </p:sp>
      <p:sp>
        <p:nvSpPr>
          <p:cNvPr id="29698" name="Content Placeholder 2">
            <a:extLst>
              <a:ext uri="{FF2B5EF4-FFF2-40B4-BE49-F238E27FC236}">
                <a16:creationId xmlns:a16="http://schemas.microsoft.com/office/drawing/2014/main" xmlns="" id="{EA4F08B4-528E-D04E-8868-17B49CC783AC}"/>
              </a:ext>
            </a:extLst>
          </p:cNvPr>
          <p:cNvSpPr>
            <a:spLocks noGrp="1" noChangeArrowheads="1"/>
          </p:cNvSpPr>
          <p:nvPr>
            <p:ph idx="1"/>
          </p:nvPr>
        </p:nvSpPr>
        <p:spPr/>
        <p:txBody>
          <a:bodyPr/>
          <a:lstStyle/>
          <a:p>
            <a:pPr eaLnBrk="1" hangingPunct="1"/>
            <a:r>
              <a:rPr lang="en-US" altLang="en-US" dirty="0">
                <a:latin typeface="Bell MT" panose="02020503060305020303" pitchFamily="18" charset="77"/>
              </a:rPr>
              <a:t>A tool used to measure humidity</a:t>
            </a:r>
          </a:p>
          <a:p>
            <a:pPr eaLnBrk="1" hangingPunct="1"/>
            <a:r>
              <a:rPr lang="en-US" altLang="en-US" dirty="0">
                <a:latin typeface="Bell MT" panose="02020503060305020303" pitchFamily="18" charset="77"/>
              </a:rPr>
              <a:t>How much water is in the air?</a:t>
            </a:r>
          </a:p>
          <a:p>
            <a:pPr eaLnBrk="1" hangingPunct="1">
              <a:buFont typeface="Wingdings" pitchFamily="2" charset="2"/>
              <a:buNone/>
            </a:pPr>
            <a:r>
              <a:rPr lang="en-US" altLang="en-US" dirty="0">
                <a:solidFill>
                  <a:srgbClr val="FF020E"/>
                </a:solidFill>
                <a:latin typeface="Bell MT" panose="02020503060305020303" pitchFamily="18" charset="77"/>
              </a:rPr>
              <a:t>Think: h=humidity</a:t>
            </a:r>
          </a:p>
          <a:p>
            <a:pPr eaLnBrk="1" hangingPunct="1">
              <a:buFont typeface="Wingdings" pitchFamily="2" charset="2"/>
              <a:buNone/>
            </a:pPr>
            <a:r>
              <a:rPr lang="en-US" altLang="en-US" dirty="0">
                <a:solidFill>
                  <a:srgbClr val="FF020E"/>
                </a:solidFill>
                <a:latin typeface="Bell MT" panose="02020503060305020303" pitchFamily="18" charset="77"/>
              </a:rPr>
              <a:t>		h= hygrometer</a:t>
            </a:r>
          </a:p>
          <a:p>
            <a:endParaRPr lang="en-US" altLang="en-US" dirty="0"/>
          </a:p>
        </p:txBody>
      </p:sp>
      <p:pic>
        <p:nvPicPr>
          <p:cNvPr id="29699" name="Picture 5">
            <a:extLst>
              <a:ext uri="{FF2B5EF4-FFF2-40B4-BE49-F238E27FC236}">
                <a16:creationId xmlns:a16="http://schemas.microsoft.com/office/drawing/2014/main" xmlns="" id="{8C3084EB-5354-5349-B735-1B4403DF89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1" y="3886200"/>
            <a:ext cx="2779713"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a:extLst>
              <a:ext uri="{FF2B5EF4-FFF2-40B4-BE49-F238E27FC236}">
                <a16:creationId xmlns:a16="http://schemas.microsoft.com/office/drawing/2014/main" xmlns="" id="{E523E560-0538-7D47-831F-EB0F65B94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225800"/>
            <a:ext cx="37846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a:extLst>
              <a:ext uri="{FF2B5EF4-FFF2-40B4-BE49-F238E27FC236}">
                <a16:creationId xmlns:a16="http://schemas.microsoft.com/office/drawing/2014/main" xmlns="" id="{C537035F-6F30-464E-84BB-F4C0E806DE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1" y="4038600"/>
            <a:ext cx="2779713"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706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xmlns="" id="{562674D3-0001-6641-BC2E-8B3DD36C029B}"/>
              </a:ext>
            </a:extLst>
          </p:cNvPr>
          <p:cNvSpPr>
            <a:spLocks noGrp="1" noChangeArrowheads="1"/>
          </p:cNvSpPr>
          <p:nvPr>
            <p:ph type="title"/>
          </p:nvPr>
        </p:nvSpPr>
        <p:spPr/>
        <p:txBody>
          <a:bodyPr/>
          <a:lstStyle/>
          <a:p>
            <a:r>
              <a:rPr lang="en-US" altLang="en-US">
                <a:solidFill>
                  <a:srgbClr val="FF020E"/>
                </a:solidFill>
              </a:rPr>
              <a:t>Anemometer</a:t>
            </a:r>
            <a:endParaRPr lang="en-US" altLang="en-US"/>
          </a:p>
        </p:txBody>
      </p:sp>
      <p:sp>
        <p:nvSpPr>
          <p:cNvPr id="30722" name="Content Placeholder 2">
            <a:extLst>
              <a:ext uri="{FF2B5EF4-FFF2-40B4-BE49-F238E27FC236}">
                <a16:creationId xmlns:a16="http://schemas.microsoft.com/office/drawing/2014/main" xmlns="" id="{982A49A9-880F-9A4B-97BC-F3EB981E7364}"/>
              </a:ext>
            </a:extLst>
          </p:cNvPr>
          <p:cNvSpPr>
            <a:spLocks noGrp="1" noChangeArrowheads="1"/>
          </p:cNvSpPr>
          <p:nvPr>
            <p:ph idx="1"/>
          </p:nvPr>
        </p:nvSpPr>
        <p:spPr/>
        <p:txBody>
          <a:bodyPr/>
          <a:lstStyle/>
          <a:p>
            <a:pPr eaLnBrk="1" hangingPunct="1"/>
            <a:r>
              <a:rPr lang="en-US" altLang="en-US" dirty="0">
                <a:latin typeface="Bell MT" panose="02020503060305020303" pitchFamily="18" charset="77"/>
              </a:rPr>
              <a:t>A tool used to measure the wind speed</a:t>
            </a:r>
          </a:p>
          <a:p>
            <a:pPr eaLnBrk="1" hangingPunct="1"/>
            <a:r>
              <a:rPr lang="en-US" altLang="en-US" dirty="0">
                <a:latin typeface="Bell MT" panose="02020503060305020303" pitchFamily="18" charset="77"/>
              </a:rPr>
              <a:t>How </a:t>
            </a:r>
            <a:r>
              <a:rPr lang="en-US" altLang="en-US" u="sng" dirty="0">
                <a:latin typeface="Bell MT" panose="02020503060305020303" pitchFamily="18" charset="77"/>
              </a:rPr>
              <a:t>fast</a:t>
            </a:r>
            <a:r>
              <a:rPr lang="en-US" altLang="en-US" dirty="0">
                <a:latin typeface="Bell MT" panose="02020503060305020303" pitchFamily="18" charset="77"/>
              </a:rPr>
              <a:t> is the wind blowing?</a:t>
            </a:r>
          </a:p>
          <a:p>
            <a:pPr eaLnBrk="1" hangingPunct="1">
              <a:buFont typeface="Wingdings" pitchFamily="2" charset="2"/>
              <a:buNone/>
            </a:pPr>
            <a:r>
              <a:rPr lang="en-US" altLang="en-US" sz="2500" b="1" dirty="0">
                <a:solidFill>
                  <a:srgbClr val="C00000"/>
                </a:solidFill>
                <a:latin typeface="Bell MT" panose="02020503060305020303" pitchFamily="18" charset="77"/>
              </a:rPr>
              <a:t>Think: Ants= move fast</a:t>
            </a:r>
          </a:p>
          <a:p>
            <a:pPr eaLnBrk="1" hangingPunct="1">
              <a:buFont typeface="Wingdings" pitchFamily="2" charset="2"/>
              <a:buNone/>
            </a:pPr>
            <a:r>
              <a:rPr lang="en-US" altLang="en-US" sz="2500" dirty="0">
                <a:solidFill>
                  <a:srgbClr val="FF020E"/>
                </a:solidFill>
                <a:latin typeface="Bell MT" panose="02020503060305020303" pitchFamily="18" charset="77"/>
              </a:rPr>
              <a:t>Anemometer= how fast wind is moving</a:t>
            </a:r>
          </a:p>
          <a:p>
            <a:endParaRPr lang="en-US" altLang="en-US" dirty="0">
              <a:solidFill>
                <a:schemeClr val="bg1"/>
              </a:solidFill>
            </a:endParaRPr>
          </a:p>
        </p:txBody>
      </p:sp>
      <p:pic>
        <p:nvPicPr>
          <p:cNvPr id="30723" name="Picture 5">
            <a:extLst>
              <a:ext uri="{FF2B5EF4-FFF2-40B4-BE49-F238E27FC236}">
                <a16:creationId xmlns:a16="http://schemas.microsoft.com/office/drawing/2014/main" xmlns="" id="{ECCE8D57-8418-674B-8B98-E46602E8CC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581400"/>
            <a:ext cx="240188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4">
            <a:extLst>
              <a:ext uri="{FF2B5EF4-FFF2-40B4-BE49-F238E27FC236}">
                <a16:creationId xmlns:a16="http://schemas.microsoft.com/office/drawing/2014/main" xmlns="" id="{6041AF37-380D-9D4E-AAC3-D06F9DAA8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1" y="2590800"/>
            <a:ext cx="2905125"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61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xmlns="" id="{001F3E3D-4FA1-624B-B122-5BBDC59E8915}"/>
              </a:ext>
            </a:extLst>
          </p:cNvPr>
          <p:cNvSpPr>
            <a:spLocks noGrp="1" noChangeArrowheads="1"/>
          </p:cNvSpPr>
          <p:nvPr>
            <p:ph type="title"/>
          </p:nvPr>
        </p:nvSpPr>
        <p:spPr/>
        <p:txBody>
          <a:bodyPr/>
          <a:lstStyle/>
          <a:p>
            <a:r>
              <a:rPr lang="en-US" altLang="en-US">
                <a:solidFill>
                  <a:srgbClr val="FF020E"/>
                </a:solidFill>
              </a:rPr>
              <a:t>Wind Vane</a:t>
            </a:r>
            <a:endParaRPr lang="en-US" altLang="en-US"/>
          </a:p>
        </p:txBody>
      </p:sp>
      <p:sp>
        <p:nvSpPr>
          <p:cNvPr id="31746" name="Content Placeholder 2">
            <a:extLst>
              <a:ext uri="{FF2B5EF4-FFF2-40B4-BE49-F238E27FC236}">
                <a16:creationId xmlns:a16="http://schemas.microsoft.com/office/drawing/2014/main" xmlns="" id="{1049D904-042E-CE4F-9589-8B2FFAB217D6}"/>
              </a:ext>
            </a:extLst>
          </p:cNvPr>
          <p:cNvSpPr>
            <a:spLocks noGrp="1" noChangeArrowheads="1"/>
          </p:cNvSpPr>
          <p:nvPr>
            <p:ph idx="1"/>
          </p:nvPr>
        </p:nvSpPr>
        <p:spPr/>
        <p:txBody>
          <a:bodyPr/>
          <a:lstStyle/>
          <a:p>
            <a:pPr eaLnBrk="1" hangingPunct="1"/>
            <a:r>
              <a:rPr lang="en-US" altLang="en-US" dirty="0">
                <a:latin typeface="Bell MT" panose="02020503060305020303" pitchFamily="18" charset="77"/>
              </a:rPr>
              <a:t>A tool used to measure the DIRECTION of the wind</a:t>
            </a:r>
          </a:p>
          <a:p>
            <a:pPr eaLnBrk="1" hangingPunct="1"/>
            <a:r>
              <a:rPr lang="en-US" altLang="en-US" dirty="0">
                <a:latin typeface="Bell MT" panose="02020503060305020303" pitchFamily="18" charset="77"/>
              </a:rPr>
              <a:t>The arrow points in the direction from which the wind is blowing</a:t>
            </a:r>
          </a:p>
          <a:p>
            <a:pPr eaLnBrk="1" hangingPunct="1">
              <a:buFont typeface="Wingdings" pitchFamily="2" charset="2"/>
              <a:buNone/>
            </a:pPr>
            <a:r>
              <a:rPr lang="en-US" altLang="en-US" dirty="0">
                <a:solidFill>
                  <a:srgbClr val="FF020E"/>
                </a:solidFill>
                <a:latin typeface="Bell MT" panose="02020503060305020303" pitchFamily="18" charset="77"/>
              </a:rPr>
              <a:t>Think: wind vane = </a:t>
            </a:r>
          </a:p>
          <a:p>
            <a:pPr eaLnBrk="1" hangingPunct="1">
              <a:buFont typeface="Wingdings" pitchFamily="2" charset="2"/>
              <a:buNone/>
            </a:pPr>
            <a:r>
              <a:rPr lang="en-US" altLang="en-US" dirty="0">
                <a:solidFill>
                  <a:srgbClr val="FF020E"/>
                </a:solidFill>
                <a:latin typeface="Bell MT" panose="02020503060305020303" pitchFamily="18" charset="77"/>
              </a:rPr>
              <a:t>rooster on roof!</a:t>
            </a:r>
          </a:p>
          <a:p>
            <a:endParaRPr lang="en-US" altLang="en-US" dirty="0"/>
          </a:p>
        </p:txBody>
      </p:sp>
      <p:pic>
        <p:nvPicPr>
          <p:cNvPr id="31747" name="Picture 4">
            <a:extLst>
              <a:ext uri="{FF2B5EF4-FFF2-40B4-BE49-F238E27FC236}">
                <a16:creationId xmlns:a16="http://schemas.microsoft.com/office/drawing/2014/main" xmlns="" id="{DFDCA112-38EC-B748-B3FC-D5A45BC757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1" y="5029200"/>
            <a:ext cx="3298825"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5">
            <a:extLst>
              <a:ext uri="{FF2B5EF4-FFF2-40B4-BE49-F238E27FC236}">
                <a16:creationId xmlns:a16="http://schemas.microsoft.com/office/drawing/2014/main" xmlns="" id="{FAE63B63-61BD-114B-9155-60D12F615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735388"/>
            <a:ext cx="4114800" cy="285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4">
            <a:extLst>
              <a:ext uri="{FF2B5EF4-FFF2-40B4-BE49-F238E27FC236}">
                <a16:creationId xmlns:a16="http://schemas.microsoft.com/office/drawing/2014/main" xmlns="" id="{E1A2B272-9BD6-E84B-B93C-641E000E81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1" y="4876800"/>
            <a:ext cx="3298825" cy="206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6362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563</Words>
  <Application>Microsoft Office PowerPoint</Application>
  <PresentationFormat>Custom</PresentationFormat>
  <Paragraphs>82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Weather Tools </vt:lpstr>
      <vt:lpstr>Monday 8-12-19 Q.O.D</vt:lpstr>
      <vt:lpstr>Locker Practice with Mrs. Parrish</vt:lpstr>
      <vt:lpstr>Tuesday 8-13-19 Q.O.D.</vt:lpstr>
      <vt:lpstr>Wednesday 8-14-19</vt:lpstr>
      <vt:lpstr>Barometer</vt:lpstr>
      <vt:lpstr>Hygrometer</vt:lpstr>
      <vt:lpstr>Anemometer</vt:lpstr>
      <vt:lpstr>Wind Vane</vt:lpstr>
      <vt:lpstr>Rain Gauge</vt:lpstr>
      <vt:lpstr>Exit Question</vt:lpstr>
      <vt:lpstr>Thursday 8-15-19</vt:lpstr>
      <vt:lpstr>Thursday 8-15-19</vt:lpstr>
      <vt:lpstr>Hygrometer</vt:lpstr>
      <vt:lpstr>ANEMOMETERR!</vt:lpstr>
      <vt:lpstr>THERMOMETER!</vt:lpstr>
      <vt:lpstr>WIND VANE!</vt:lpstr>
      <vt:lpstr>BAROMETER!</vt:lpstr>
      <vt:lpstr>RAIN GAUGE!</vt:lpstr>
      <vt:lpstr>Exit Question</vt:lpstr>
      <vt:lpstr>Friday 8-16-19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Graham</dc:creator>
  <cp:lastModifiedBy>Andrea Graham</cp:lastModifiedBy>
  <cp:revision>9</cp:revision>
  <cp:lastPrinted>2019-08-12T14:03:08Z</cp:lastPrinted>
  <dcterms:created xsi:type="dcterms:W3CDTF">2018-08-28T20:43:48Z</dcterms:created>
  <dcterms:modified xsi:type="dcterms:W3CDTF">2019-08-12T19:01:55Z</dcterms:modified>
</cp:coreProperties>
</file>